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7B3DB-3E9A-2B4C-B589-B3A7874703F2}" v="1" dt="2022-02-16T14:21:48.2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/>
    <p:restoredTop sz="94694"/>
  </p:normalViewPr>
  <p:slideViewPr>
    <p:cSldViewPr>
      <p:cViewPr varScale="1">
        <p:scale>
          <a:sx n="80" d="100"/>
          <a:sy n="80" d="100"/>
        </p:scale>
        <p:origin x="952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Hyder" userId="2c209cc7-4902-4283-82f7-1ca28f29e43a" providerId="ADAL" clId="{59B7B3DB-3E9A-2B4C-B589-B3A7874703F2}"/>
    <pc:docChg chg="modSld">
      <pc:chgData name="Karla Hyder" userId="2c209cc7-4902-4283-82f7-1ca28f29e43a" providerId="ADAL" clId="{59B7B3DB-3E9A-2B4C-B589-B3A7874703F2}" dt="2022-02-16T14:21:51.346" v="2"/>
      <pc:docMkLst>
        <pc:docMk/>
      </pc:docMkLst>
      <pc:sldChg chg="addSp delSp modSp mod">
        <pc:chgData name="Karla Hyder" userId="2c209cc7-4902-4283-82f7-1ca28f29e43a" providerId="ADAL" clId="{59B7B3DB-3E9A-2B4C-B589-B3A7874703F2}" dt="2022-02-16T14:21:51.346" v="2"/>
        <pc:sldMkLst>
          <pc:docMk/>
          <pc:sldMk cId="0" sldId="256"/>
        </pc:sldMkLst>
        <pc:spChg chg="add del mod">
          <ac:chgData name="Karla Hyder" userId="2c209cc7-4902-4283-82f7-1ca28f29e43a" providerId="ADAL" clId="{59B7B3DB-3E9A-2B4C-B589-B3A7874703F2}" dt="2022-02-16T14:21:51.346" v="2"/>
          <ac:spMkLst>
            <pc:docMk/>
            <pc:sldMk cId="0" sldId="256"/>
            <ac:spMk id="5" creationId="{C651F980-453B-D441-94FB-AE93DD447BB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7998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3143250"/>
          </a:xfrm>
          <a:custGeom>
            <a:avLst/>
            <a:gdLst/>
            <a:ahLst/>
            <a:cxnLst/>
            <a:rect l="l" t="t" r="r" b="b"/>
            <a:pathLst>
              <a:path w="18288000" h="3143250">
                <a:moveTo>
                  <a:pt x="0" y="3143086"/>
                </a:moveTo>
                <a:lnTo>
                  <a:pt x="18287998" y="3143086"/>
                </a:lnTo>
                <a:lnTo>
                  <a:pt x="18287998" y="0"/>
                </a:lnTo>
                <a:lnTo>
                  <a:pt x="0" y="0"/>
                </a:lnTo>
                <a:lnTo>
                  <a:pt x="0" y="3143086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096336"/>
            <a:ext cx="18288000" cy="191135"/>
          </a:xfrm>
          <a:custGeom>
            <a:avLst/>
            <a:gdLst/>
            <a:ahLst/>
            <a:cxnLst/>
            <a:rect l="l" t="t" r="r" b="b"/>
            <a:pathLst>
              <a:path w="18288000" h="191134">
                <a:moveTo>
                  <a:pt x="0" y="190662"/>
                </a:moveTo>
                <a:lnTo>
                  <a:pt x="18287998" y="190662"/>
                </a:lnTo>
                <a:lnTo>
                  <a:pt x="18287998" y="0"/>
                </a:lnTo>
                <a:lnTo>
                  <a:pt x="0" y="0"/>
                </a:lnTo>
                <a:lnTo>
                  <a:pt x="0" y="190662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143087"/>
            <a:ext cx="18288000" cy="6953250"/>
          </a:xfrm>
          <a:custGeom>
            <a:avLst/>
            <a:gdLst/>
            <a:ahLst/>
            <a:cxnLst/>
            <a:rect l="l" t="t" r="r" b="b"/>
            <a:pathLst>
              <a:path w="18288000" h="6953250">
                <a:moveTo>
                  <a:pt x="18287998" y="6953249"/>
                </a:moveTo>
                <a:lnTo>
                  <a:pt x="0" y="695324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6953249"/>
                </a:lnTo>
                <a:close/>
              </a:path>
            </a:pathLst>
          </a:custGeom>
          <a:solidFill>
            <a:srgbClr val="F1E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98026" y="1090009"/>
            <a:ext cx="7291947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4292" y="3477977"/>
            <a:ext cx="14919415" cy="5640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3401" y="1363980"/>
            <a:ext cx="9525000" cy="5899051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L="12700" marR="1999614">
              <a:lnSpc>
                <a:spcPts val="10470"/>
              </a:lnSpc>
              <a:spcBef>
                <a:spcPts val="2000"/>
              </a:spcBef>
            </a:pPr>
            <a:r>
              <a:rPr lang="en-US" sz="10250" spc="965" dirty="0">
                <a:solidFill>
                  <a:srgbClr val="FFFFFF"/>
                </a:solidFill>
                <a:latin typeface="Times New Roman"/>
                <a:cs typeface="Times New Roman"/>
              </a:rPr>
              <a:t>A New Perspective on </a:t>
            </a:r>
          </a:p>
          <a:p>
            <a:pPr marL="12700" marR="1999614">
              <a:lnSpc>
                <a:spcPts val="10470"/>
              </a:lnSpc>
              <a:spcBef>
                <a:spcPts val="2000"/>
              </a:spcBef>
            </a:pPr>
            <a:r>
              <a:rPr lang="en-US" sz="10250" spc="965" dirty="0">
                <a:solidFill>
                  <a:srgbClr val="FFFFFF"/>
                </a:solidFill>
                <a:latin typeface="Times New Roman"/>
                <a:cs typeface="Times New Roman"/>
              </a:rPr>
              <a:t>Plateaus </a:t>
            </a:r>
            <a:endParaRPr sz="102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06697" y="8632758"/>
            <a:ext cx="7952740" cy="10160"/>
          </a:xfrm>
          <a:custGeom>
            <a:avLst/>
            <a:gdLst/>
            <a:ahLst/>
            <a:cxnLst/>
            <a:rect l="l" t="t" r="r" b="b"/>
            <a:pathLst>
              <a:path w="7952740" h="10159">
                <a:moveTo>
                  <a:pt x="0" y="9662"/>
                </a:moveTo>
                <a:lnTo>
                  <a:pt x="0" y="0"/>
                </a:lnTo>
                <a:lnTo>
                  <a:pt x="7952545" y="0"/>
                </a:lnTo>
                <a:lnTo>
                  <a:pt x="7952545" y="9662"/>
                </a:lnTo>
                <a:lnTo>
                  <a:pt x="0" y="9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F6311-CBB8-4A4C-91BA-74FCEEA3328A}"/>
              </a:ext>
            </a:extLst>
          </p:cNvPr>
          <p:cNvSpPr txBox="1"/>
          <p:nvPr/>
        </p:nvSpPr>
        <p:spPr>
          <a:xfrm>
            <a:off x="10287000" y="94107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Bishop Mitchell E. </a:t>
            </a:r>
            <a:r>
              <a:rPr lang="en-US" sz="2400" dirty="0" err="1">
                <a:solidFill>
                  <a:schemeClr val="bg1"/>
                </a:solidFill>
              </a:rPr>
              <a:t>Corder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73786" y="4767756"/>
            <a:ext cx="10287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51715"/>
                </a:solidFill>
                <a:latin typeface="Arial"/>
                <a:cs typeface="Arial"/>
              </a:rPr>
              <a:t>Everything eventually</a:t>
            </a:r>
            <a:r>
              <a:rPr lang="en-US" sz="4800" dirty="0">
                <a:solidFill>
                  <a:srgbClr val="151715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51715"/>
                </a:solidFill>
                <a:latin typeface="Arial"/>
                <a:cs typeface="Arial"/>
              </a:rPr>
              <a:t>stops</a:t>
            </a:r>
            <a:r>
              <a:rPr lang="en-US" sz="4800" dirty="0">
                <a:solidFill>
                  <a:srgbClr val="151715"/>
                </a:solidFill>
                <a:latin typeface="Arial"/>
                <a:cs typeface="Arial"/>
              </a:rPr>
              <a:t> </a:t>
            </a:r>
            <a:r>
              <a:rPr sz="4800" b="1" u="sng" dirty="0">
                <a:solidFill>
                  <a:srgbClr val="947808"/>
                </a:solidFill>
                <a:latin typeface="Arial"/>
                <a:cs typeface="Arial"/>
              </a:rPr>
              <a:t>growing</a:t>
            </a:r>
            <a:r>
              <a:rPr sz="4800" dirty="0">
                <a:solidFill>
                  <a:srgbClr val="151715"/>
                </a:solidFill>
                <a:latin typeface="Arial"/>
                <a:cs typeface="Arial"/>
              </a:rPr>
              <a:t>.</a:t>
            </a:r>
            <a:endParaRPr sz="4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696200" cy="10287000"/>
            <a:chOff x="0" y="0"/>
            <a:chExt cx="7696200" cy="10287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7696200" cy="10287000"/>
            </a:xfrm>
            <a:custGeom>
              <a:avLst/>
              <a:gdLst/>
              <a:ahLst/>
              <a:cxnLst/>
              <a:rect l="l" t="t" r="r" b="b"/>
              <a:pathLst>
                <a:path w="7696200" h="10287000">
                  <a:moveTo>
                    <a:pt x="76961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7696199" y="0"/>
                  </a:lnTo>
                  <a:lnTo>
                    <a:pt x="7696199" y="10286999"/>
                  </a:lnTo>
                  <a:close/>
                </a:path>
              </a:pathLst>
            </a:custGeom>
            <a:solidFill>
              <a:srgbClr val="A391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6401" y="9248771"/>
              <a:ext cx="5905500" cy="9525"/>
            </a:xfrm>
            <a:custGeom>
              <a:avLst/>
              <a:gdLst/>
              <a:ahLst/>
              <a:cxnLst/>
              <a:rect l="l" t="t" r="r" b="b"/>
              <a:pathLst>
                <a:path w="5905500" h="9525">
                  <a:moveTo>
                    <a:pt x="0" y="9524"/>
                  </a:moveTo>
                  <a:lnTo>
                    <a:pt x="0" y="0"/>
                  </a:lnTo>
                  <a:lnTo>
                    <a:pt x="5905499" y="0"/>
                  </a:lnTo>
                  <a:lnTo>
                    <a:pt x="5905499" y="9524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16662" y="2950270"/>
            <a:ext cx="4403138" cy="3323987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 marR="5080" algn="ctr">
              <a:lnSpc>
                <a:spcPts val="8100"/>
              </a:lnSpc>
              <a:spcBef>
                <a:spcPts val="1620"/>
              </a:spcBef>
            </a:pPr>
            <a:r>
              <a:rPr lang="en-US" sz="8000" spc="720" dirty="0"/>
              <a:t>The </a:t>
            </a:r>
            <a:r>
              <a:rPr sz="8000" spc="720" dirty="0"/>
              <a:t>Law </a:t>
            </a:r>
            <a:r>
              <a:rPr sz="8000" spc="760" dirty="0"/>
              <a:t>of  </a:t>
            </a:r>
            <a:r>
              <a:rPr sz="8000" spc="705" dirty="0"/>
              <a:t>P</a:t>
            </a:r>
            <a:r>
              <a:rPr sz="8000" spc="35" dirty="0"/>
              <a:t>l</a:t>
            </a:r>
            <a:r>
              <a:rPr sz="8000" spc="540" dirty="0"/>
              <a:t>a</a:t>
            </a:r>
            <a:r>
              <a:rPr sz="8000" spc="459" dirty="0"/>
              <a:t>t</a:t>
            </a:r>
            <a:r>
              <a:rPr sz="8000" spc="690" dirty="0"/>
              <a:t>e</a:t>
            </a:r>
            <a:r>
              <a:rPr sz="8000" spc="540" dirty="0"/>
              <a:t>a</a:t>
            </a:r>
            <a:r>
              <a:rPr sz="8000" spc="1019" dirty="0"/>
              <a:t>u</a:t>
            </a:r>
            <a:r>
              <a:rPr sz="8000" spc="515" dirty="0"/>
              <a:t>s</a:t>
            </a:r>
            <a:endParaRPr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33ED4E70-CEA2-F844-943B-8FF9D4F106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2700" y="1104900"/>
            <a:ext cx="131826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805" dirty="0"/>
              <a:t>W</a:t>
            </a:r>
            <a:r>
              <a:rPr spc="805" dirty="0"/>
              <a:t>hat</a:t>
            </a:r>
            <a:r>
              <a:rPr spc="-315" dirty="0"/>
              <a:t> </a:t>
            </a:r>
            <a:r>
              <a:rPr spc="365" dirty="0"/>
              <a:t>I've</a:t>
            </a:r>
            <a:r>
              <a:rPr spc="-315" dirty="0"/>
              <a:t> </a:t>
            </a:r>
            <a:r>
              <a:rPr spc="675" dirty="0"/>
              <a:t>Learned</a:t>
            </a:r>
            <a:r>
              <a:rPr spc="-315" dirty="0"/>
              <a:t> </a:t>
            </a:r>
            <a:r>
              <a:rPr spc="585" dirty="0"/>
              <a:t>About</a:t>
            </a:r>
            <a:r>
              <a:rPr spc="-310" dirty="0"/>
              <a:t> </a:t>
            </a:r>
            <a:r>
              <a:rPr spc="450" dirty="0"/>
              <a:t>Plateaus</a:t>
            </a: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17F86DC5-3233-BD4B-B368-FC7DF7D9E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52700" y="3695700"/>
            <a:ext cx="14919415" cy="583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8038" indent="-792163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809625" algn="l"/>
              </a:tabLst>
            </a:pPr>
            <a:r>
              <a:rPr b="0" spc="25" dirty="0">
                <a:latin typeface="Arial"/>
                <a:cs typeface="Arial"/>
              </a:rPr>
              <a:t>Plateaus </a:t>
            </a:r>
            <a:r>
              <a:rPr b="0" spc="80" dirty="0">
                <a:latin typeface="Arial"/>
                <a:cs typeface="Arial"/>
              </a:rPr>
              <a:t>are</a:t>
            </a:r>
            <a:r>
              <a:rPr b="0" spc="-15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 </a:t>
            </a:r>
            <a:r>
              <a:rPr b="0" u="sng" spc="14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natural</a:t>
            </a:r>
            <a:r>
              <a:rPr b="0" spc="140" dirty="0">
                <a:latin typeface="Arial"/>
                <a:cs typeface="Arial"/>
              </a:rPr>
              <a:t>.</a:t>
            </a:r>
            <a:endParaRPr b="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/>
            </a:pPr>
            <a:endParaRPr b="0" dirty="0">
              <a:latin typeface="Arial"/>
              <a:cs typeface="Arial"/>
            </a:endParaRPr>
          </a:p>
          <a:p>
            <a:pPr marL="879475" indent="-863600">
              <a:lnSpc>
                <a:spcPct val="100000"/>
              </a:lnSpc>
              <a:buAutoNum type="arabicPeriod"/>
              <a:tabLst>
                <a:tab pos="881063" algn="l"/>
              </a:tabLst>
            </a:pPr>
            <a:r>
              <a:rPr b="0" spc="55" dirty="0">
                <a:latin typeface="Arial"/>
                <a:cs typeface="Arial"/>
              </a:rPr>
              <a:t>God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80" dirty="0">
                <a:latin typeface="Arial"/>
                <a:cs typeface="Arial"/>
              </a:rPr>
              <a:t>created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50" dirty="0">
                <a:latin typeface="Arial"/>
                <a:cs typeface="Arial"/>
              </a:rPr>
              <a:t>every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105" dirty="0">
                <a:latin typeface="Arial"/>
                <a:cs typeface="Arial"/>
              </a:rPr>
              <a:t>organism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190" dirty="0">
                <a:latin typeface="Arial"/>
                <a:cs typeface="Arial"/>
              </a:rPr>
              <a:t>to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45" dirty="0">
                <a:latin typeface="Arial"/>
                <a:cs typeface="Arial"/>
              </a:rPr>
              <a:t>have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180" dirty="0">
                <a:latin typeface="Arial"/>
                <a:cs typeface="Arial"/>
              </a:rPr>
              <a:t>maximum</a:t>
            </a:r>
            <a:r>
              <a:rPr b="0" spc="-6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 </a:t>
            </a:r>
            <a:r>
              <a:rPr b="0" u="sng" spc="17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limit</a:t>
            </a:r>
            <a:r>
              <a:rPr b="0" spc="-5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b="0" spc="190" dirty="0">
                <a:latin typeface="Arial"/>
                <a:cs typeface="Arial"/>
              </a:rPr>
              <a:t>to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85" dirty="0">
                <a:latin typeface="Arial"/>
                <a:cs typeface="Arial"/>
              </a:rPr>
              <a:t>its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125" dirty="0">
                <a:latin typeface="Arial"/>
                <a:cs typeface="Arial"/>
              </a:rPr>
              <a:t>growth.</a:t>
            </a:r>
            <a:endParaRPr b="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b="0" dirty="0">
              <a:latin typeface="Arial"/>
              <a:cs typeface="Arial"/>
            </a:endParaRPr>
          </a:p>
          <a:p>
            <a:pPr marL="881380" marR="1108075" indent="-881380">
              <a:lnSpc>
                <a:spcPct val="115199"/>
              </a:lnSpc>
              <a:buAutoNum type="arabicPeriod"/>
              <a:tabLst>
                <a:tab pos="881380" algn="l"/>
                <a:tab pos="2458720" algn="l"/>
              </a:tabLst>
            </a:pPr>
            <a:r>
              <a:rPr b="0" dirty="0">
                <a:latin typeface="Arial"/>
                <a:cs typeface="Arial"/>
              </a:rPr>
              <a:t>The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100" dirty="0">
                <a:latin typeface="Arial"/>
                <a:cs typeface="Arial"/>
              </a:rPr>
              <a:t>younger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114" dirty="0">
                <a:latin typeface="Arial"/>
                <a:cs typeface="Arial"/>
              </a:rPr>
              <a:t>and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90" dirty="0">
                <a:latin typeface="Arial"/>
                <a:cs typeface="Arial"/>
              </a:rPr>
              <a:t>smaller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110" dirty="0">
                <a:latin typeface="Arial"/>
                <a:cs typeface="Arial"/>
              </a:rPr>
              <a:t>you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30" dirty="0">
                <a:latin typeface="Arial"/>
                <a:cs typeface="Arial"/>
              </a:rPr>
              <a:t>are,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140" dirty="0">
                <a:latin typeface="Arial"/>
                <a:cs typeface="Arial"/>
              </a:rPr>
              <a:t>the</a:t>
            </a:r>
            <a:r>
              <a:rPr b="0" spc="-5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 </a:t>
            </a:r>
            <a:r>
              <a:rPr b="0" u="sng" spc="12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faster</a:t>
            </a:r>
            <a:r>
              <a:rPr b="0" spc="-5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b="0" spc="140" dirty="0">
                <a:latin typeface="Arial"/>
                <a:cs typeface="Arial"/>
              </a:rPr>
              <a:t>your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spc="155" dirty="0">
                <a:latin typeface="Arial"/>
                <a:cs typeface="Arial"/>
              </a:rPr>
              <a:t>growth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85" dirty="0">
                <a:latin typeface="Arial"/>
                <a:cs typeface="Arial"/>
              </a:rPr>
              <a:t>rate. 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60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lang="en-US" b="0" u="sng" spc="9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bigger</a:t>
            </a:r>
            <a:r>
              <a:rPr lang="en-US" b="0" spc="-60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lang="en-US" b="0" spc="15" dirty="0">
                <a:latin typeface="Arial"/>
                <a:cs typeface="Arial"/>
              </a:rPr>
              <a:t>and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u="sng" spc="9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older</a:t>
            </a:r>
            <a:r>
              <a:rPr b="0" spc="-60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b="0" spc="110" dirty="0">
                <a:latin typeface="Arial"/>
                <a:cs typeface="Arial"/>
              </a:rPr>
              <a:t>you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30" dirty="0">
                <a:latin typeface="Arial"/>
                <a:cs typeface="Arial"/>
              </a:rPr>
              <a:t>are,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140" dirty="0">
                <a:latin typeface="Arial"/>
                <a:cs typeface="Arial"/>
              </a:rPr>
              <a:t>the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95" dirty="0">
                <a:latin typeface="Arial"/>
                <a:cs typeface="Arial"/>
              </a:rPr>
              <a:t>slower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110" dirty="0">
                <a:latin typeface="Arial"/>
                <a:cs typeface="Arial"/>
              </a:rPr>
              <a:t>you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25" dirty="0">
                <a:latin typeface="Arial"/>
                <a:cs typeface="Arial"/>
              </a:rPr>
              <a:t>go.</a:t>
            </a:r>
            <a:endParaRPr b="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b="0" dirty="0">
              <a:latin typeface="Arial"/>
              <a:cs typeface="Arial"/>
            </a:endParaRPr>
          </a:p>
          <a:p>
            <a:pPr marL="927100" marR="654685" indent="-911225">
              <a:lnSpc>
                <a:spcPct val="115199"/>
              </a:lnSpc>
              <a:buAutoNum type="arabicPeriod"/>
            </a:pPr>
            <a:r>
              <a:rPr b="0" dirty="0">
                <a:latin typeface="Arial"/>
                <a:cs typeface="Arial"/>
              </a:rPr>
              <a:t>The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30" dirty="0">
                <a:latin typeface="Arial"/>
                <a:cs typeface="Arial"/>
              </a:rPr>
              <a:t>average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100" dirty="0">
                <a:latin typeface="Arial"/>
                <a:cs typeface="Arial"/>
              </a:rPr>
              <a:t>church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90" dirty="0">
                <a:latin typeface="Arial"/>
                <a:cs typeface="Arial"/>
              </a:rPr>
              <a:t>grows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140" dirty="0">
                <a:latin typeface="Arial"/>
                <a:cs typeface="Arial"/>
              </a:rPr>
              <a:t>the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135" dirty="0">
                <a:latin typeface="Arial"/>
                <a:cs typeface="Arial"/>
              </a:rPr>
              <a:t>first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45" dirty="0">
                <a:latin typeface="Arial"/>
                <a:cs typeface="Arial"/>
              </a:rPr>
              <a:t>15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20" dirty="0">
                <a:latin typeface="Arial"/>
                <a:cs typeface="Arial"/>
              </a:rPr>
              <a:t>years;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150" dirty="0">
                <a:latin typeface="Arial"/>
                <a:cs typeface="Arial"/>
              </a:rPr>
              <a:t>then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165" dirty="0">
                <a:latin typeface="Arial"/>
                <a:cs typeface="Arial"/>
              </a:rPr>
              <a:t>it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75" dirty="0">
                <a:latin typeface="Arial"/>
                <a:cs typeface="Arial"/>
              </a:rPr>
              <a:t>plateaus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114" dirty="0">
                <a:latin typeface="Arial"/>
                <a:cs typeface="Arial"/>
              </a:rPr>
              <a:t>and</a:t>
            </a:r>
            <a:r>
              <a:rPr lang="en-US" b="0" spc="114" dirty="0">
                <a:latin typeface="Arial"/>
                <a:cs typeface="Arial"/>
              </a:rPr>
              <a:t> </a:t>
            </a:r>
            <a:r>
              <a:rPr b="0" spc="80" dirty="0">
                <a:latin typeface="Arial"/>
                <a:cs typeface="Arial"/>
              </a:rPr>
              <a:t>eventually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spc="40" dirty="0">
                <a:latin typeface="Arial"/>
                <a:cs typeface="Arial"/>
              </a:rPr>
              <a:t>declines.</a:t>
            </a:r>
            <a:endParaRPr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3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0485" y="1104900"/>
            <a:ext cx="1306703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5" dirty="0"/>
              <a:t>What</a:t>
            </a:r>
            <a:r>
              <a:rPr spc="-315" dirty="0"/>
              <a:t> </a:t>
            </a:r>
            <a:r>
              <a:rPr spc="365" dirty="0"/>
              <a:t>I've</a:t>
            </a:r>
            <a:r>
              <a:rPr spc="-315" dirty="0"/>
              <a:t> </a:t>
            </a:r>
            <a:r>
              <a:rPr spc="675" dirty="0"/>
              <a:t>Learned</a:t>
            </a:r>
            <a:r>
              <a:rPr spc="-315" dirty="0"/>
              <a:t> </a:t>
            </a:r>
            <a:r>
              <a:rPr spc="585" dirty="0"/>
              <a:t>About</a:t>
            </a:r>
            <a:r>
              <a:rPr spc="-310" dirty="0"/>
              <a:t> </a:t>
            </a:r>
            <a:r>
              <a:rPr spc="450" dirty="0"/>
              <a:t>Plateaus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10485" y="3848100"/>
            <a:ext cx="13964919" cy="50668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3095" indent="-62103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633095" algn="l"/>
                <a:tab pos="633730" algn="l"/>
              </a:tabLst>
            </a:pPr>
            <a:r>
              <a:rPr sz="3600" spc="35" dirty="0">
                <a:latin typeface="Arial"/>
                <a:cs typeface="Arial"/>
              </a:rPr>
              <a:t>Plateaus </a:t>
            </a:r>
            <a:r>
              <a:rPr sz="3600" spc="40" dirty="0">
                <a:latin typeface="Arial"/>
                <a:cs typeface="Arial"/>
              </a:rPr>
              <a:t>can </a:t>
            </a:r>
            <a:r>
              <a:rPr sz="3600" spc="140" dirty="0">
                <a:latin typeface="Arial"/>
                <a:cs typeface="Arial"/>
              </a:rPr>
              <a:t>happen</a:t>
            </a:r>
            <a:r>
              <a:rPr sz="3600" spc="-27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3600" b="1" u="sng" spc="-200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a</a:t>
            </a:r>
            <a:r>
              <a:rPr sz="3600" b="1" u="sng" spc="118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3600" b="1" u="sng" spc="15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n</a:t>
            </a:r>
            <a:r>
              <a:rPr sz="3600" b="1" u="sng" spc="155" dirty="0">
                <a:solidFill>
                  <a:srgbClr val="947808"/>
                </a:solidFill>
                <a:latin typeface="Arial"/>
                <a:cs typeface="Arial"/>
              </a:rPr>
              <a:t>y</a:t>
            </a:r>
            <a:r>
              <a:rPr sz="3600" b="1" u="sng" spc="15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time</a:t>
            </a:r>
            <a:r>
              <a:rPr sz="3600" spc="155" dirty="0"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 startAt="5"/>
            </a:pPr>
            <a:endParaRPr sz="4950" dirty="0">
              <a:latin typeface="Arial"/>
              <a:cs typeface="Arial"/>
            </a:endParaRPr>
          </a:p>
          <a:p>
            <a:pPr marL="633095" indent="-621030">
              <a:lnSpc>
                <a:spcPct val="100000"/>
              </a:lnSpc>
              <a:buAutoNum type="arabicPeriod" startAt="5"/>
              <a:tabLst>
                <a:tab pos="633095" algn="l"/>
                <a:tab pos="633730" algn="l"/>
              </a:tabLst>
            </a:pPr>
            <a:r>
              <a:rPr sz="3600" spc="25" dirty="0">
                <a:latin typeface="Arial"/>
                <a:cs typeface="Arial"/>
              </a:rPr>
              <a:t>Some </a:t>
            </a:r>
            <a:r>
              <a:rPr sz="3600" spc="90" dirty="0">
                <a:latin typeface="Arial"/>
                <a:cs typeface="Arial"/>
              </a:rPr>
              <a:t>plateaus </a:t>
            </a:r>
            <a:r>
              <a:rPr sz="3600" spc="95" dirty="0">
                <a:latin typeface="Arial"/>
                <a:cs typeface="Arial"/>
              </a:rPr>
              <a:t>are</a:t>
            </a:r>
            <a:r>
              <a:rPr sz="3600" spc="-31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spc="10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uncontrollable</a:t>
            </a:r>
            <a:r>
              <a:rPr sz="3600" spc="105" dirty="0"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 startAt="5"/>
            </a:pPr>
            <a:endParaRPr sz="4350" dirty="0">
              <a:latin typeface="Arial"/>
              <a:cs typeface="Arial"/>
            </a:endParaRPr>
          </a:p>
          <a:p>
            <a:pPr marL="690563" marR="5080" indent="-677863">
              <a:lnSpc>
                <a:spcPct val="116300"/>
              </a:lnSpc>
              <a:buAutoNum type="arabicPeriod" startAt="5"/>
              <a:tabLst>
                <a:tab pos="631825" algn="l"/>
                <a:tab pos="633413" algn="l"/>
              </a:tabLst>
            </a:pPr>
            <a:r>
              <a:rPr sz="3600" spc="35" dirty="0">
                <a:latin typeface="Arial"/>
                <a:cs typeface="Arial"/>
              </a:rPr>
              <a:t>Plateaus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40" dirty="0">
                <a:latin typeface="Arial"/>
                <a:cs typeface="Arial"/>
              </a:rPr>
              <a:t>can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40" dirty="0">
                <a:latin typeface="Arial"/>
                <a:cs typeface="Arial"/>
              </a:rPr>
              <a:t>happen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55" dirty="0">
                <a:latin typeface="Arial"/>
                <a:cs typeface="Arial"/>
              </a:rPr>
              <a:t>in</a:t>
            </a:r>
            <a:r>
              <a:rPr sz="3600" spc="-6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spc="10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one</a:t>
            </a:r>
            <a:r>
              <a:rPr sz="3600" b="1" spc="-6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3600" spc="70" dirty="0">
                <a:latin typeface="Arial"/>
                <a:cs typeface="Arial"/>
              </a:rPr>
              <a:t>area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25" dirty="0">
                <a:latin typeface="Arial"/>
                <a:cs typeface="Arial"/>
              </a:rPr>
              <a:t>while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130" dirty="0">
                <a:latin typeface="Arial"/>
                <a:cs typeface="Arial"/>
              </a:rPr>
              <a:t>you're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25" dirty="0">
                <a:latin typeface="Arial"/>
                <a:cs typeface="Arial"/>
              </a:rPr>
              <a:t>growing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55" dirty="0">
                <a:latin typeface="Arial"/>
                <a:cs typeface="Arial"/>
              </a:rPr>
              <a:t>in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185" dirty="0">
                <a:latin typeface="Arial"/>
                <a:cs typeface="Arial"/>
              </a:rPr>
              <a:t>other</a:t>
            </a:r>
            <a:r>
              <a:rPr lang="en-US" sz="3600" spc="185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areas.</a:t>
            </a:r>
            <a:endParaRPr lang="en-US" sz="3600" dirty="0">
              <a:latin typeface="Arial"/>
              <a:cs typeface="Arial"/>
            </a:endParaRPr>
          </a:p>
          <a:p>
            <a:pPr marL="12700" marR="5080">
              <a:lnSpc>
                <a:spcPct val="116300"/>
              </a:lnSpc>
              <a:tabLst>
                <a:tab pos="631825" algn="l"/>
                <a:tab pos="633413" algn="l"/>
              </a:tabLst>
            </a:pPr>
            <a:endParaRPr lang="en-US" sz="3600" spc="95" dirty="0">
              <a:latin typeface="Arial"/>
              <a:cs typeface="Arial"/>
            </a:endParaRPr>
          </a:p>
          <a:p>
            <a:pPr marL="12700" marR="5080">
              <a:lnSpc>
                <a:spcPct val="116300"/>
              </a:lnSpc>
              <a:tabLst>
                <a:tab pos="631825" algn="l"/>
                <a:tab pos="633413" algn="l"/>
              </a:tabLst>
            </a:pPr>
            <a:r>
              <a:rPr lang="en-US" sz="3600" spc="95" dirty="0">
                <a:latin typeface="Arial"/>
                <a:cs typeface="Arial"/>
              </a:rPr>
              <a:t>8.  </a:t>
            </a:r>
            <a:r>
              <a:rPr sz="3600" spc="95" dirty="0">
                <a:latin typeface="Arial"/>
                <a:cs typeface="Arial"/>
              </a:rPr>
              <a:t>Attendance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is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-30" dirty="0">
                <a:latin typeface="Arial"/>
                <a:cs typeface="Arial"/>
              </a:rPr>
              <a:t>NOT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65" dirty="0">
                <a:latin typeface="Arial"/>
                <a:cs typeface="Arial"/>
              </a:rPr>
              <a:t>the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25" dirty="0">
                <a:latin typeface="Arial"/>
                <a:cs typeface="Arial"/>
              </a:rPr>
              <a:t>only</a:t>
            </a:r>
            <a:r>
              <a:rPr sz="3600" spc="-7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spc="18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number</a:t>
            </a:r>
            <a:r>
              <a:rPr sz="3600" b="1" spc="-6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3600" spc="185" dirty="0">
                <a:latin typeface="Arial"/>
                <a:cs typeface="Arial"/>
              </a:rPr>
              <a:t>that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30" dirty="0">
                <a:latin typeface="Arial"/>
                <a:cs typeface="Arial"/>
              </a:rPr>
              <a:t>matters!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0485" y="1121904"/>
            <a:ext cx="1306703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5" dirty="0"/>
              <a:t>What</a:t>
            </a:r>
            <a:r>
              <a:rPr spc="-315" dirty="0"/>
              <a:t> </a:t>
            </a:r>
            <a:r>
              <a:rPr spc="365" dirty="0"/>
              <a:t>I've</a:t>
            </a:r>
            <a:r>
              <a:rPr spc="-315" dirty="0"/>
              <a:t> </a:t>
            </a:r>
            <a:r>
              <a:rPr spc="675" dirty="0"/>
              <a:t>Learned</a:t>
            </a:r>
            <a:r>
              <a:rPr spc="-315" dirty="0"/>
              <a:t> </a:t>
            </a:r>
            <a:r>
              <a:rPr spc="585" dirty="0"/>
              <a:t>About</a:t>
            </a:r>
            <a:r>
              <a:rPr spc="-310" dirty="0"/>
              <a:t> </a:t>
            </a:r>
            <a:r>
              <a:rPr spc="450" dirty="0"/>
              <a:t>Plateaus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10485" y="4042668"/>
            <a:ext cx="15103394" cy="5122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0585" indent="-621030">
              <a:lnSpc>
                <a:spcPct val="100000"/>
              </a:lnSpc>
              <a:spcBef>
                <a:spcPts val="100"/>
              </a:spcBef>
              <a:buAutoNum type="arabicPeriod" startAt="9"/>
              <a:tabLst>
                <a:tab pos="870585" algn="l"/>
                <a:tab pos="871219" algn="l"/>
              </a:tabLst>
            </a:pPr>
            <a:r>
              <a:rPr lang="en-US" sz="3600" spc="-125" dirty="0">
                <a:latin typeface="Arial"/>
                <a:cs typeface="Arial"/>
              </a:rPr>
              <a:t> </a:t>
            </a:r>
            <a:r>
              <a:rPr sz="3600" spc="-125" dirty="0">
                <a:latin typeface="Arial"/>
                <a:cs typeface="Arial"/>
              </a:rPr>
              <a:t>A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95" dirty="0">
                <a:latin typeface="Arial"/>
                <a:cs typeface="Arial"/>
              </a:rPr>
              <a:t>genuinely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14" dirty="0">
                <a:latin typeface="Arial"/>
                <a:cs typeface="Arial"/>
              </a:rPr>
              <a:t>healthy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120" dirty="0">
                <a:latin typeface="Arial"/>
                <a:cs typeface="Arial"/>
              </a:rPr>
              <a:t>church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is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25" dirty="0">
                <a:latin typeface="Arial"/>
                <a:cs typeface="Arial"/>
              </a:rPr>
              <a:t>growing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55" dirty="0">
                <a:latin typeface="Arial"/>
                <a:cs typeface="Arial"/>
              </a:rPr>
              <a:t>in</a:t>
            </a:r>
            <a:r>
              <a:rPr sz="3600" spc="-6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spc="12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all</a:t>
            </a:r>
            <a:r>
              <a:rPr sz="3600" b="1" spc="-6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areas.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 startAt="9"/>
            </a:pPr>
            <a:endParaRPr sz="4350" dirty="0">
              <a:latin typeface="Arial"/>
              <a:cs typeface="Arial"/>
            </a:endParaRPr>
          </a:p>
          <a:p>
            <a:pPr marL="927100" marR="120014" indent="-914400">
              <a:lnSpc>
                <a:spcPct val="116300"/>
              </a:lnSpc>
              <a:buAutoNum type="arabicPeriod" startAt="9"/>
              <a:tabLst>
                <a:tab pos="774700" algn="l"/>
              </a:tabLst>
            </a:pPr>
            <a:r>
              <a:rPr sz="3600" spc="5" dirty="0">
                <a:latin typeface="Arial"/>
                <a:cs typeface="Arial"/>
              </a:rPr>
              <a:t>The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20" dirty="0">
                <a:latin typeface="Arial"/>
                <a:cs typeface="Arial"/>
              </a:rPr>
              <a:t>longer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20" dirty="0">
                <a:latin typeface="Arial"/>
                <a:cs typeface="Arial"/>
              </a:rPr>
              <a:t>church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is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90" dirty="0">
                <a:latin typeface="Arial"/>
                <a:cs typeface="Arial"/>
              </a:rPr>
              <a:t>plateaued,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65" dirty="0">
                <a:latin typeface="Arial"/>
                <a:cs typeface="Arial"/>
              </a:rPr>
              <a:t>the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200" dirty="0">
                <a:latin typeface="Arial"/>
                <a:cs typeface="Arial"/>
              </a:rPr>
              <a:t>more</a:t>
            </a:r>
            <a:r>
              <a:rPr sz="3600" spc="-6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3600" b="1" u="sng" spc="-201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e</a:t>
            </a:r>
            <a:r>
              <a:rPr sz="3600" b="1" u="sng" spc="114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3600" b="1" u="sng" spc="80" dirty="0" err="1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ner</a:t>
            </a:r>
            <a:r>
              <a:rPr sz="3600" b="1" u="sng" spc="80" dirty="0" err="1">
                <a:solidFill>
                  <a:srgbClr val="947808"/>
                </a:solidFill>
                <a:latin typeface="Arial"/>
                <a:cs typeface="Arial"/>
              </a:rPr>
              <a:t>gy</a:t>
            </a:r>
            <a:r>
              <a:rPr lang="en-US" sz="3600" b="1" spc="80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3600" spc="190" dirty="0">
                <a:latin typeface="Arial"/>
                <a:cs typeface="Arial"/>
              </a:rPr>
              <a:t>it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55" dirty="0">
                <a:latin typeface="Arial"/>
                <a:cs typeface="Arial"/>
              </a:rPr>
              <a:t>takes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220" dirty="0">
                <a:latin typeface="Arial"/>
                <a:cs typeface="Arial"/>
              </a:rPr>
              <a:t>to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65" dirty="0">
                <a:latin typeface="Arial"/>
                <a:cs typeface="Arial"/>
              </a:rPr>
              <a:t>get </a:t>
            </a:r>
            <a:r>
              <a:rPr sz="3600" spc="125" dirty="0">
                <a:latin typeface="Arial"/>
                <a:cs typeface="Arial"/>
              </a:rPr>
              <a:t>growing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40" dirty="0">
                <a:latin typeface="Arial"/>
                <a:cs typeface="Arial"/>
              </a:rPr>
              <a:t>again.</a:t>
            </a:r>
            <a:endParaRPr lang="en-US" sz="3600" dirty="0">
              <a:latin typeface="Arial"/>
              <a:cs typeface="Arial"/>
            </a:endParaRPr>
          </a:p>
          <a:p>
            <a:pPr marL="12700" marR="120014">
              <a:lnSpc>
                <a:spcPct val="116300"/>
              </a:lnSpc>
              <a:tabLst>
                <a:tab pos="774700" algn="l"/>
              </a:tabLst>
            </a:pPr>
            <a:r>
              <a:rPr lang="en-US" sz="3600" spc="25" dirty="0">
                <a:latin typeface="Arial"/>
                <a:cs typeface="Arial"/>
              </a:rPr>
              <a:t> </a:t>
            </a:r>
          </a:p>
          <a:p>
            <a:pPr marL="12700" marR="120014">
              <a:lnSpc>
                <a:spcPct val="116300"/>
              </a:lnSpc>
              <a:tabLst>
                <a:tab pos="774700" algn="l"/>
              </a:tabLst>
            </a:pPr>
            <a:r>
              <a:rPr lang="en-US" sz="3600" spc="25" dirty="0">
                <a:latin typeface="Arial"/>
                <a:cs typeface="Arial"/>
              </a:rPr>
              <a:t>11.  </a:t>
            </a:r>
            <a:r>
              <a:rPr sz="3600" spc="25" dirty="0">
                <a:latin typeface="Arial"/>
                <a:cs typeface="Arial"/>
              </a:rPr>
              <a:t>Some </a:t>
            </a:r>
            <a:r>
              <a:rPr sz="3600" spc="90" dirty="0">
                <a:latin typeface="Arial"/>
                <a:cs typeface="Arial"/>
              </a:rPr>
              <a:t>plateaus </a:t>
            </a:r>
            <a:r>
              <a:rPr sz="3600" spc="95" dirty="0">
                <a:latin typeface="Arial"/>
                <a:cs typeface="Arial"/>
              </a:rPr>
              <a:t>are </a:t>
            </a:r>
            <a:r>
              <a:rPr sz="3600" spc="75" dirty="0">
                <a:latin typeface="Arial"/>
                <a:cs typeface="Arial"/>
              </a:rPr>
              <a:t>actually</a:t>
            </a:r>
            <a:r>
              <a:rPr sz="3600" spc="-475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spc="3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seasonal</a:t>
            </a:r>
            <a:r>
              <a:rPr sz="3600" spc="30" dirty="0"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 startAt="9"/>
            </a:pPr>
            <a:endParaRPr sz="4950" dirty="0">
              <a:latin typeface="Arial"/>
              <a:cs typeface="Arial"/>
            </a:endParaRPr>
          </a:p>
          <a:p>
            <a:pPr marL="914400" indent="-901700">
              <a:lnSpc>
                <a:spcPct val="100000"/>
              </a:lnSpc>
              <a:spcBef>
                <a:spcPts val="5"/>
              </a:spcBef>
              <a:tabLst>
                <a:tab pos="911225" algn="l"/>
              </a:tabLst>
            </a:pPr>
            <a:r>
              <a:rPr lang="en-US" sz="3600" spc="-125" dirty="0">
                <a:latin typeface="Arial"/>
                <a:cs typeface="Arial"/>
              </a:rPr>
              <a:t>12.   </a:t>
            </a:r>
            <a:r>
              <a:rPr sz="3600" spc="-125" dirty="0">
                <a:latin typeface="Arial"/>
                <a:cs typeface="Arial"/>
              </a:rPr>
              <a:t>A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114" dirty="0">
                <a:latin typeface="Arial"/>
                <a:cs typeface="Arial"/>
              </a:rPr>
              <a:t>plateau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is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215" dirty="0">
                <a:latin typeface="Arial"/>
                <a:cs typeface="Arial"/>
              </a:rPr>
              <a:t>not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05" dirty="0">
                <a:latin typeface="Arial"/>
                <a:cs typeface="Arial"/>
              </a:rPr>
              <a:t>dead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95" dirty="0">
                <a:latin typeface="Arial"/>
                <a:cs typeface="Arial"/>
              </a:rPr>
              <a:t>end!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135" dirty="0">
                <a:latin typeface="Arial"/>
                <a:cs typeface="Arial"/>
              </a:rPr>
              <a:t>It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40" dirty="0">
                <a:latin typeface="Arial"/>
                <a:cs typeface="Arial"/>
              </a:rPr>
              <a:t>can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10" dirty="0">
                <a:latin typeface="Arial"/>
                <a:cs typeface="Arial"/>
              </a:rPr>
              <a:t>be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b="1" u="sng" spc="140" dirty="0">
                <a:solidFill>
                  <a:srgbClr val="947808"/>
                </a:solidFill>
                <a:latin typeface="Arial"/>
                <a:cs typeface="Arial"/>
              </a:rPr>
              <a:t>ga</a:t>
            </a:r>
            <a:r>
              <a:rPr sz="3600" b="1" u="sng" spc="140" dirty="0">
                <a:solidFill>
                  <a:srgbClr val="947808"/>
                </a:solidFill>
                <a:uFill>
                  <a:solidFill>
                    <a:srgbClr val="947808"/>
                  </a:solidFill>
                </a:uFill>
                <a:latin typeface="Arial"/>
                <a:cs typeface="Arial"/>
              </a:rPr>
              <a:t>teway</a:t>
            </a:r>
            <a:r>
              <a:rPr sz="3600" b="1" spc="-65" dirty="0">
                <a:solidFill>
                  <a:srgbClr val="947808"/>
                </a:solidFill>
                <a:latin typeface="Arial"/>
                <a:cs typeface="Arial"/>
              </a:rPr>
              <a:t> </a:t>
            </a:r>
            <a:r>
              <a:rPr sz="3600" spc="220" dirty="0">
                <a:latin typeface="Arial"/>
                <a:cs typeface="Arial"/>
              </a:rPr>
              <a:t>to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165" dirty="0">
                <a:latin typeface="Arial"/>
                <a:cs typeface="Arial"/>
              </a:rPr>
              <a:t>the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45" dirty="0">
                <a:latin typeface="Arial"/>
                <a:cs typeface="Arial"/>
              </a:rPr>
              <a:t>next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level!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186</Words>
  <Application>Microsoft Macintosh PowerPoint</Application>
  <PresentationFormat>Custom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The Law of  Plateaus</vt:lpstr>
      <vt:lpstr>What I've Learned About Plateaus</vt:lpstr>
      <vt:lpstr>What I've Learned About Plateaus</vt:lpstr>
      <vt:lpstr>What I've Learned About Plateaus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Karla Hyder</cp:lastModifiedBy>
  <cp:revision>7</cp:revision>
  <cp:lastPrinted>2022-02-16T14:21:57Z</cp:lastPrinted>
  <dcterms:created xsi:type="dcterms:W3CDTF">2020-09-17T14:13:35Z</dcterms:created>
  <dcterms:modified xsi:type="dcterms:W3CDTF">2022-02-16T14:21:57Z</dcterms:modified>
</cp:coreProperties>
</file>